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86" r:id="rId3"/>
    <p:sldId id="310" r:id="rId4"/>
    <p:sldId id="340" r:id="rId5"/>
    <p:sldId id="341" r:id="rId6"/>
    <p:sldId id="287" r:id="rId7"/>
    <p:sldId id="289" r:id="rId8"/>
    <p:sldId id="261" r:id="rId9"/>
    <p:sldId id="321" r:id="rId10"/>
    <p:sldId id="288" r:id="rId11"/>
    <p:sldId id="320" r:id="rId12"/>
    <p:sldId id="290" r:id="rId13"/>
    <p:sldId id="346" r:id="rId14"/>
    <p:sldId id="291" r:id="rId15"/>
    <p:sldId id="322" r:id="rId16"/>
    <p:sldId id="326" r:id="rId17"/>
    <p:sldId id="324" r:id="rId18"/>
    <p:sldId id="328" r:id="rId19"/>
    <p:sldId id="329" r:id="rId20"/>
    <p:sldId id="315" r:id="rId21"/>
    <p:sldId id="294" r:id="rId22"/>
    <p:sldId id="325" r:id="rId23"/>
    <p:sldId id="297" r:id="rId24"/>
    <p:sldId id="330" r:id="rId25"/>
    <p:sldId id="300" r:id="rId26"/>
    <p:sldId id="277" r:id="rId27"/>
    <p:sldId id="303" r:id="rId28"/>
    <p:sldId id="302" r:id="rId29"/>
    <p:sldId id="304" r:id="rId30"/>
    <p:sldId id="306" r:id="rId31"/>
    <p:sldId id="305" r:id="rId32"/>
    <p:sldId id="331" r:id="rId33"/>
    <p:sldId id="296" r:id="rId34"/>
    <p:sldId id="339" r:id="rId35"/>
    <p:sldId id="332" r:id="rId36"/>
    <p:sldId id="343" r:id="rId37"/>
    <p:sldId id="333" r:id="rId38"/>
    <p:sldId id="327" r:id="rId39"/>
    <p:sldId id="334" r:id="rId40"/>
    <p:sldId id="336" r:id="rId41"/>
    <p:sldId id="337" r:id="rId42"/>
    <p:sldId id="338" r:id="rId43"/>
    <p:sldId id="311" r:id="rId44"/>
    <p:sldId id="344" r:id="rId45"/>
    <p:sldId id="345" r:id="rId46"/>
    <p:sldId id="33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21"/>
    <p:restoredTop sz="69314"/>
  </p:normalViewPr>
  <p:slideViewPr>
    <p:cSldViewPr snapToGrid="0">
      <p:cViewPr varScale="1">
        <p:scale>
          <a:sx n="87" d="100"/>
          <a:sy n="87" d="100"/>
        </p:scale>
        <p:origin x="22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9C87E-A7E3-5E45-8F8B-0AC8480DF372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039C3-4D48-2140-A571-7343270AA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31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26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91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60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24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2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8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2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6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6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2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82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3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8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0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79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3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8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15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039C3-4D48-2140-A571-7343270AA7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9835-8D8A-A563-8B9B-3EC4321BF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A7539-0F28-8BA5-4201-E71256F94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311C9-9685-1D9E-06D9-846666F6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DB2F-2EF6-DB43-8FF2-B046B1B322FC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558D-3E33-A1E7-7988-C2448ED9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69D49-F8B0-695A-8B78-63B13CEC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2B07-9EE0-D5B8-C4F0-CA5DD3B9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3B9AC-ECCD-DE4C-3376-7E76DEBBC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59D4E-4B83-1087-E1B3-7CE93B78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8D3B7-66B3-524F-9903-20E833EA4BBF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F23C-762B-A120-43D0-7BF8A47E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0C5E4-57A7-BA38-A493-D5DD9095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4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B83AB-39C8-CAB8-80D1-E7819F752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1BCF5-C6E4-DF65-A86A-E19114D7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07814-B373-E939-6559-4ECDA28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F9847-F061-844E-9C2A-2DEFDCF31E2D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0A850-1A23-363A-71AE-D3A1840F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62B3F-8525-89BE-EAD5-948F94B3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A6F2-DBA0-B613-C40D-A6DEB172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EDDC5-9558-3493-9DF2-F20512DCD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912CE-48EF-81D8-3864-5E92F4D6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93CE-160B-AF4E-A802-123E2E3454F2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A73DE-610A-4227-868A-084951BF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93BA9-535C-A936-D7E9-9FCC6F6E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9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9D25-FC3B-E907-5B34-94242E49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4E5D7-0498-9A47-79B5-3F4882A53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9749E-A6C7-82E5-F0E4-8402EA9A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BB1C6-BFE4-B249-89ED-9763A09E82FE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09E88-EEEA-BDE4-D1A8-0DB27D21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70907-39C7-25A0-3D52-EC66E016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6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2417-DE52-18B7-8B87-4E08DAB0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0FD4-A7E8-3976-15A2-5CBCE8340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EF03F-4479-2F19-3A47-36BBEFB0C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538A4-39A1-8767-C695-A086E905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5661-74CA-A94E-A8FA-67C60C6ACAC6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C36C8-21D3-79F1-4EE9-25316752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3B50B-73A3-C1A7-E088-38C9358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8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261F-AC6B-DD62-56FD-051E94D1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41513-969D-0E3F-AF8D-677DEFACC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B170A-A7A3-EB9A-B144-A2D6CE084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3A418-FDD2-EBDB-E46E-E01F57816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C82E2-8B6B-0BC2-48ED-E7624D798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2B91B-5C8C-9C0D-1E11-AC9144A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2858-F805-2D4E-94A7-82467672D7F3}" type="datetime1">
              <a:rPr lang="en-US" smtClean="0"/>
              <a:t>1/19/23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909AFD-1FAE-4EC0-D0B1-C03EB8DC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E907AA-8EFD-C3ED-FBAF-4D44642F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8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AE44-BC84-BE28-D60F-3A8CF5DF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6870F-2E60-92E1-023C-C586541E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FE5F-5123-DD43-9AB2-759FCDA708FE}" type="datetime1">
              <a:rPr lang="en-US" smtClean="0"/>
              <a:t>1/19/23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6AEF3-06FB-E117-9A9F-C2274F2E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FD9CD-02C5-1D8E-8A39-AF61A2D3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9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E2B08-4059-DE08-716E-37816C54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D731-1104-484C-9484-470925512968}" type="datetime1">
              <a:rPr lang="en-US" smtClean="0"/>
              <a:t>1/19/23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9A1C1-41A1-D777-D051-62A189DB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84F9-8167-C006-1A05-0F3C0BF4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3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A577-3E7F-EB99-B541-CA85AF8E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941E9-5B3B-12F7-F3B3-FA1A09F7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69C2F-CA01-46BB-02BA-A880D3654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AEFDC-29C7-CA63-9EC9-6A4B8A9B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29C0A-6012-4147-8ABA-8A23C63B3F1B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F00F3-2F6F-CD70-7510-0A8A7C92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588C8-9D35-137A-4F0A-7262BF56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9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F937-5784-6D74-48D1-205BC0A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A0377-1F4A-6BB0-A709-A72671120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19F19-D1D2-CE62-9179-FFA92151D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3E17C-E1A8-9D04-A3AD-4D2FC55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6992-9253-704F-A9AB-CEDCAB2F5489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FB55C-8AC9-38F6-F1A0-55169119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B5B24-B2CA-AF49-972E-0D3FB180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5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6DBA70-0F01-6284-2905-4229332B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7C532-6F43-3C76-6360-DB2D193B6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9FB5-BA2B-1201-2DC3-2AABDF775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2343A-D2BF-F841-BE39-C0FF8C487612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677E0-4BED-B7C6-0A59-335342ABF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3ECD0-16E7-EBE7-34B3-2D1DF054B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0499-CF06-2F4B-8A07-138BFE86E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6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vbortle@Illinoi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MCB 545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Functional Genomics in Principle and Practice</a:t>
            </a:r>
            <a:b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</a:b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Kevin Van Bortle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B521 CLSL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  <a:hlinkClick r:id="rId2"/>
              </a:rPr>
              <a:t>kvbortle@Illinois.edu</a:t>
            </a: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IGB 607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MW 10-11:20am</a:t>
            </a: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89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90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Functional genomics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5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Functional genomics is a field of molecular biology that attempts to describe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gene (and protein) functions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and interactions […] making use of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vast data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generated by genomic and transcriptomic projects. Functional genomics focuses on dynamic aspects such as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gene transcription, translation, regulation of gene expression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, and protein-protein interactions […] A key characteristic is the use of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genome-wide approaches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… 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029A89-598A-C4E2-D9CA-1FBD880C78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6958" y="4218792"/>
            <a:ext cx="1990484" cy="1844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D7120-6FA9-1929-842D-F045D488FCAB}"/>
              </a:ext>
            </a:extLst>
          </p:cNvPr>
          <p:cNvSpPr txBox="1"/>
          <p:nvPr/>
        </p:nvSpPr>
        <p:spPr>
          <a:xfrm>
            <a:off x="468143" y="554705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en.wikipedia.org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/wiki/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Functional_genomics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83218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3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Genomes, Transcriptomes, Proteomes, Metabolomes</a:t>
            </a:r>
            <a:endParaRPr lang="en-US" sz="33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5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E2BF3B1-992F-CB83-0439-FCF96F9A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8683" y="1507956"/>
            <a:ext cx="6298125" cy="4343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64D6B-8AA1-D278-B522-E1517D27805B}"/>
              </a:ext>
            </a:extLst>
          </p:cNvPr>
          <p:cNvSpPr txBox="1"/>
          <p:nvPr/>
        </p:nvSpPr>
        <p:spPr>
          <a:xfrm>
            <a:off x="359814" y="532035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Resurreccion &amp; Fong, 2022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903E7-F230-8193-0782-1B6D7F0ABEE2}"/>
              </a:ext>
            </a:extLst>
          </p:cNvPr>
          <p:cNvSpPr txBox="1"/>
          <p:nvPr/>
        </p:nvSpPr>
        <p:spPr>
          <a:xfrm>
            <a:off x="359814" y="1395484"/>
            <a:ext cx="41194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flow of biological information: from genomic blueprint to cellular infra-structure and metabolism and back again</a:t>
            </a:r>
          </a:p>
        </p:txBody>
      </p:sp>
    </p:spTree>
    <p:extLst>
      <p:ext uri="{BB962C8B-B14F-4D97-AF65-F5344CB8AC3E}">
        <p14:creationId xmlns:p14="http://schemas.microsoft.com/office/powerpoint/2010/main" val="20742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“omics”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2198C-740A-35D6-1972-28CA6B56DED5}"/>
              </a:ext>
            </a:extLst>
          </p:cNvPr>
          <p:cNvSpPr txBox="1"/>
          <p:nvPr/>
        </p:nvSpPr>
        <p:spPr>
          <a:xfrm>
            <a:off x="359814" y="1395484"/>
            <a:ext cx="41194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High-throughput assays that comprehensively and simultaneously measure a particular molecule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1C4FE-2D8A-28CE-F45B-5CDC98E3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87" y="1210818"/>
            <a:ext cx="5258486" cy="4294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5D0EEC-0D93-9B2C-11F5-F0245D7A1DBD}"/>
              </a:ext>
            </a:extLst>
          </p:cNvPr>
          <p:cNvSpPr txBox="1"/>
          <p:nvPr/>
        </p:nvSpPr>
        <p:spPr>
          <a:xfrm>
            <a:off x="359814" y="532035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Kim, Woo, and Nam, 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6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many modalities of genome function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D0EEC-0D93-9B2C-11F5-F0245D7A1DBD}"/>
              </a:ext>
            </a:extLst>
          </p:cNvPr>
          <p:cNvSpPr txBox="1"/>
          <p:nvPr/>
        </p:nvSpPr>
        <p:spPr>
          <a:xfrm>
            <a:off x="359815" y="572461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eGTEX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, Nature, 2017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40F84AD-F700-D531-D5C9-BA75FBDC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007" y="1395484"/>
            <a:ext cx="7032178" cy="4254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43394-0830-5AD4-B1C2-23509AFE22B1}"/>
              </a:ext>
            </a:extLst>
          </p:cNvPr>
          <p:cNvSpPr txBox="1"/>
          <p:nvPr/>
        </p:nvSpPr>
        <p:spPr>
          <a:xfrm>
            <a:off x="359814" y="1395484"/>
            <a:ext cx="441431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Integration of multi-omics data is needed to understand the cascade from genetic and disease-associated variants and tissue-specific regulatory mechanisms to molecular and cellular phenotypes </a:t>
            </a:r>
          </a:p>
        </p:txBody>
      </p:sp>
    </p:spTree>
    <p:extLst>
      <p:ext uri="{BB962C8B-B14F-4D97-AF65-F5344CB8AC3E}">
        <p14:creationId xmlns:p14="http://schemas.microsoft.com/office/powerpoint/2010/main" val="180518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5D9B89C-8741-7BD6-89F9-3FBAFEFBB4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9235" y="1443562"/>
            <a:ext cx="6894863" cy="4243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A7D03A-1057-E6B9-6B33-7E4EA6C06B79}"/>
              </a:ext>
            </a:extLst>
          </p:cNvPr>
          <p:cNvSpPr/>
          <p:nvPr/>
        </p:nvSpPr>
        <p:spPr>
          <a:xfrm>
            <a:off x="4695657" y="1029058"/>
            <a:ext cx="4048058" cy="686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493F2-CB1A-E950-835C-462FC0558328}"/>
              </a:ext>
            </a:extLst>
          </p:cNvPr>
          <p:cNvSpPr/>
          <p:nvPr/>
        </p:nvSpPr>
        <p:spPr>
          <a:xfrm>
            <a:off x="8992221" y="1265032"/>
            <a:ext cx="2630383" cy="2907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76119-7B1C-7F08-660F-C990B7BD8D9C}"/>
              </a:ext>
            </a:extLst>
          </p:cNvPr>
          <p:cNvSpPr txBox="1"/>
          <p:nvPr/>
        </p:nvSpPr>
        <p:spPr>
          <a:xfrm>
            <a:off x="4751790" y="5948130"/>
            <a:ext cx="6349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ib.bioninja.com.au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/options/untitled/b4-medicine/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dna-microarrays.html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Genomics: DNA microarrays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41194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Probe-target hybridization quantified by detection of labeled sample on solid surface oligo microarray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(DNA chip)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9B9A0-9752-48A3-0264-7FABA23A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2221" y="1165914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23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Genomics: DNA sequencing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411942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Distinct advantages of first-, second-, &amp; third- generation sequencing platforms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read length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throughput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accuracy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4ADD56B-0F34-5FFA-6AF0-B68B6EEC7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2773" y="1494807"/>
            <a:ext cx="7207472" cy="386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414ACA-99A3-30B8-00AD-B56CDC226673}"/>
              </a:ext>
            </a:extLst>
          </p:cNvPr>
          <p:cNvSpPr txBox="1"/>
          <p:nvPr/>
        </p:nvSpPr>
        <p:spPr>
          <a:xfrm>
            <a:off x="359814" y="532035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Ronholm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 et al., 2016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995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Genomics: from sequence to analysis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Next-Generation Sequencing (NGS)">
            <a:extLst>
              <a:ext uri="{FF2B5EF4-FFF2-40B4-BE49-F238E27FC236}">
                <a16:creationId xmlns:a16="http://schemas.microsoft.com/office/drawing/2014/main" id="{3D289260-4BB4-05B1-5CAC-46A3770C0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6934" y="3990873"/>
            <a:ext cx="2292123" cy="12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xt Generation Sequencing Illumina">
            <a:extLst>
              <a:ext uri="{FF2B5EF4-FFF2-40B4-BE49-F238E27FC236}">
                <a16:creationId xmlns:a16="http://schemas.microsoft.com/office/drawing/2014/main" id="{8381065F-2E7A-F7DD-2A3A-684AFA38A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61219" y="1803978"/>
            <a:ext cx="2427338" cy="12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ext Generation Sequencing Illumina">
            <a:extLst>
              <a:ext uri="{FF2B5EF4-FFF2-40B4-BE49-F238E27FC236}">
                <a16:creationId xmlns:a16="http://schemas.microsoft.com/office/drawing/2014/main" id="{B4F08480-D3EE-6C64-DE63-A6A981D8E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29900" y="2138160"/>
            <a:ext cx="1306733" cy="112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GS Data Processing">
            <a:extLst>
              <a:ext uri="{FF2B5EF4-FFF2-40B4-BE49-F238E27FC236}">
                <a16:creationId xmlns:a16="http://schemas.microsoft.com/office/drawing/2014/main" id="{7367E71D-7C07-E278-AEBE-E2DA67115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49291" y="3713001"/>
            <a:ext cx="2742726" cy="155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Next Generation Sequencing Illumina">
            <a:extLst>
              <a:ext uri="{FF2B5EF4-FFF2-40B4-BE49-F238E27FC236}">
                <a16:creationId xmlns:a16="http://schemas.microsoft.com/office/drawing/2014/main" id="{A91E27BF-CC26-64E2-6217-246D887B2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95489" y="1454345"/>
            <a:ext cx="3562269" cy="224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NGS Data Processing">
            <a:extLst>
              <a:ext uri="{FF2B5EF4-FFF2-40B4-BE49-F238E27FC236}">
                <a16:creationId xmlns:a16="http://schemas.microsoft.com/office/drawing/2014/main" id="{A2EDE4A7-036A-583A-B66C-CB71EDA72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53268" y="3660268"/>
            <a:ext cx="1466604" cy="133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0421D9-2B71-42DC-DCDC-8D095B367D7C}"/>
              </a:ext>
            </a:extLst>
          </p:cNvPr>
          <p:cNvSpPr txBox="1"/>
          <p:nvPr/>
        </p:nvSpPr>
        <p:spPr>
          <a:xfrm>
            <a:off x="5435724" y="5456567"/>
            <a:ext cx="6349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https://thebiologynotes.com/next-generation-sequencing-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ngs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/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658AE-4F4B-208A-A17A-6DB5A64338C1}"/>
              </a:ext>
            </a:extLst>
          </p:cNvPr>
          <p:cNvSpPr txBox="1"/>
          <p:nvPr/>
        </p:nvSpPr>
        <p:spPr>
          <a:xfrm>
            <a:off x="359814" y="1395484"/>
            <a:ext cx="41194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Receiving (or acquiring) sequencing data can be the beginning of a long, bioinformatic journey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data quality control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standard processing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standard “analysis”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custom analyses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integrated analyses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interpretation, hypothesis generation…</a:t>
            </a:r>
          </a:p>
        </p:txBody>
      </p:sp>
    </p:spTree>
    <p:extLst>
      <p:ext uri="{BB962C8B-B14F-4D97-AF65-F5344CB8AC3E}">
        <p14:creationId xmlns:p14="http://schemas.microsoft.com/office/powerpoint/2010/main" val="105218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Genomics: Bioinformatics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658AE-4F4B-208A-A17A-6DB5A64338C1}"/>
              </a:ext>
            </a:extLst>
          </p:cNvPr>
          <p:cNvSpPr txBox="1"/>
          <p:nvPr/>
        </p:nvSpPr>
        <p:spPr>
          <a:xfrm>
            <a:off x="359814" y="1248117"/>
            <a:ext cx="42477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Analysis and interpretation of genomics data requires: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interfacing with several genomic databases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application of open-source software and statistical packages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programming necessary for data file manipulation, analysis, integration, and data visualization 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C0D59EC-4C55-B24E-A934-825A66AD66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7571" y="1303189"/>
            <a:ext cx="6552867" cy="4737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119C27-D45E-E913-1E5E-8611CD51C5B9}"/>
              </a:ext>
            </a:extLst>
          </p:cNvPr>
          <p:cNvSpPr txBox="1"/>
          <p:nvPr/>
        </p:nvSpPr>
        <p:spPr>
          <a:xfrm>
            <a:off x="666926" y="598701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Pevsner, 3</a:t>
            </a:r>
            <a:r>
              <a:rPr lang="en-US" sz="18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rd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 Edition (Figure 1.5)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46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Genomics: Bioinformatics (Linux)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A5279-06C9-9722-8F94-961C3B3A8F8F}"/>
              </a:ext>
            </a:extLst>
          </p:cNvPr>
          <p:cNvSpPr txBox="1"/>
          <p:nvPr/>
        </p:nvSpPr>
        <p:spPr>
          <a:xfrm>
            <a:off x="359814" y="1248117"/>
            <a:ext cx="1197656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Linux/Unix = operating system with powerful command-line tools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Stable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Efficient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Secure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Portable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Built-in functionality for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complicated tasks (e.g. file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system commands for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processing/analyzing huge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datasets easily and efficiently)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3DF0997-C3F2-7868-AF63-9E32D8B20D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4075" y="2074839"/>
            <a:ext cx="5242052" cy="4015924"/>
          </a:xfrm>
          <a:prstGeom prst="rect">
            <a:avLst/>
          </a:prstGeom>
        </p:spPr>
      </p:pic>
      <p:pic>
        <p:nvPicPr>
          <p:cNvPr id="9218" name="Picture 2" descr="Linux Logo PNG, Linux Icon Free Download - Free Transparent ...">
            <a:extLst>
              <a:ext uri="{FF2B5EF4-FFF2-40B4-BE49-F238E27FC236}">
                <a16:creationId xmlns:a16="http://schemas.microsoft.com/office/drawing/2014/main" id="{78DD3A41-C93D-E7A2-DC7D-88869B97A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80650" y="249477"/>
            <a:ext cx="1201487" cy="14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3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Genomics: Bioinformatics (R program.)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28FB216-B307-76F2-A2C4-D93DC14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8299" y="299264"/>
            <a:ext cx="1345501" cy="10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484E1-3F58-F156-7B51-E371F1542F45}"/>
              </a:ext>
            </a:extLst>
          </p:cNvPr>
          <p:cNvSpPr txBox="1"/>
          <p:nvPr/>
        </p:nvSpPr>
        <p:spPr>
          <a:xfrm>
            <a:off x="359814" y="1248117"/>
            <a:ext cx="1197656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 = programming language for statistical computing and graphics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Open source and cross-platform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Designed for data analysis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Publication quality graphs/figures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Reproducibility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Wide variety of statistical and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graphical tools for analysis and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visualization of genomics data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Active user community extends built-in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capabilities with thousands of packages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FD09E4-4B41-E056-8830-3E2C018F91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0642" y="2562683"/>
            <a:ext cx="4539916" cy="1699997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45C4F251-57A6-0CA4-026D-5E7C9262E2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8682" y="3150409"/>
            <a:ext cx="2298451" cy="2677656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6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Course Registration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6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Genomics: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Experimental design is critical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60929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Can my experiment answer the biological question I am asking?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method / approach?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number of replicates? 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controls? 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Internal references, spike-ins?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library quality? 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sequencing depth? 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Did my experiment work?</a:t>
            </a:r>
          </a:p>
          <a:p>
            <a:endParaRPr lang="en-US" sz="2400" b="1" dirty="0">
              <a:solidFill>
                <a:srgbClr val="FF0000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Looking at your genomic data is critical 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AD298B9-979D-9B7B-A03C-F0BD58B9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4174" y="2036122"/>
            <a:ext cx="1315454" cy="1358950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813A3667-19C5-7FBF-8F7D-CD05D940B1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5694" y="1491736"/>
            <a:ext cx="3126293" cy="2971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A23B6-9B44-B43D-50BF-2D885A956E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628" y="2036122"/>
            <a:ext cx="1475873" cy="108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52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Applications: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Genome assembly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10993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Stitching together large numbers of short DNA sequences towards recreating the linear DNA sequences of an organism’s chromosome(s)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4F890-7899-CCCC-98D5-06E040596C81}"/>
              </a:ext>
            </a:extLst>
          </p:cNvPr>
          <p:cNvSpPr txBox="1"/>
          <p:nvPr/>
        </p:nvSpPr>
        <p:spPr>
          <a:xfrm>
            <a:off x="3123111" y="5240568"/>
            <a:ext cx="10504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https://arimagenomics.com/applications/genome-assembly/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A07B9F-B028-3692-D721-921EA81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69215" y="2758300"/>
            <a:ext cx="7472756" cy="228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7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Applications: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Genome annotation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57361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Generating a genome “parts list” by attaching biological information: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protein coding genes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origin of replication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pseudogenes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codon usage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rRNAs, tRNAs… ncRNA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gene orientation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intron-exon boundaries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regulatory sequences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repeats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4F890-7899-CCCC-98D5-06E040596C81}"/>
              </a:ext>
            </a:extLst>
          </p:cNvPr>
          <p:cNvSpPr txBox="1"/>
          <p:nvPr/>
        </p:nvSpPr>
        <p:spPr>
          <a:xfrm>
            <a:off x="468143" y="578568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Yandell and Ence, 2012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CD49606-1AE8-4867-8973-B1DE59A6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257" y="1379441"/>
            <a:ext cx="5781425" cy="43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3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Applications: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RNA-sequencing (methods)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45550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Most often used to identify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differential gene expression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RNA quality?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steady state or nascent?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which RNA subpopulation?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isoform resolution?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25D203-D528-D761-B7C6-6AF84F2B11E7}"/>
              </a:ext>
            </a:extLst>
          </p:cNvPr>
          <p:cNvGrpSpPr/>
          <p:nvPr/>
        </p:nvGrpSpPr>
        <p:grpSpPr>
          <a:xfrm>
            <a:off x="5320923" y="1857149"/>
            <a:ext cx="6032877" cy="4067032"/>
            <a:chOff x="5320923" y="1857149"/>
            <a:chExt cx="6032877" cy="4067032"/>
          </a:xfrm>
        </p:grpSpPr>
        <p:pic>
          <p:nvPicPr>
            <p:cNvPr id="7" name="Picture 6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58E62CA5-6F9C-C95E-D380-565150AC5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20923" y="1857149"/>
              <a:ext cx="6032877" cy="406703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357DDE-9DB0-AC81-0FB5-2ECF8611C4D5}"/>
                </a:ext>
              </a:extLst>
            </p:cNvPr>
            <p:cNvSpPr/>
            <p:nvPr/>
          </p:nvSpPr>
          <p:spPr>
            <a:xfrm>
              <a:off x="5320923" y="1857149"/>
              <a:ext cx="296106" cy="39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0F31AF-A69E-8F40-3309-CDB68A85F4C8}"/>
              </a:ext>
            </a:extLst>
          </p:cNvPr>
          <p:cNvSpPr txBox="1"/>
          <p:nvPr/>
        </p:nvSpPr>
        <p:spPr>
          <a:xfrm>
            <a:off x="468143" y="578568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Stark, Grzelak, Hadfield,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21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Applications: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RNA-sequencing (analysis)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7EEA192-E80D-11DF-6F34-285F4D1758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2338" y="1810982"/>
            <a:ext cx="7249575" cy="4311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E995F-212E-B405-000C-F344C287E280}"/>
              </a:ext>
            </a:extLst>
          </p:cNvPr>
          <p:cNvSpPr txBox="1"/>
          <p:nvPr/>
        </p:nvSpPr>
        <p:spPr>
          <a:xfrm>
            <a:off x="468143" y="578568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Stark, Grzelak, Hadfield, 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50792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Multiple workflows for </a:t>
            </a:r>
          </a:p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differential gene expression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(same general principles)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read alignment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transcript quantification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filtering / normalization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statistical analysis of differential expression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205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Applications: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Functional enrichment analysis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463788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Gene set enrichment analyses identify trends in biological data, e.g.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differential gene lists 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over-representation analysis (ORA)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functional class scoring (FCS)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E4B6E1E-3C67-D63B-E062-2B53BBF39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32614" y="2102700"/>
            <a:ext cx="3783725" cy="294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412DC8A3-C426-41A7-935D-057B940BD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0921" y="1794989"/>
            <a:ext cx="1560785" cy="20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E91FECC-A00A-A7D1-7AF5-FC3D9C6369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012658">
            <a:off x="9700447" y="3707041"/>
            <a:ext cx="1370250" cy="1793767"/>
          </a:xfrm>
          <a:prstGeom prst="rect">
            <a:avLst/>
          </a:prstGeom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43B1F531-08CA-FB28-34F5-7FF474019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46155" y="1792296"/>
            <a:ext cx="1616767" cy="203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51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2F912A-7FAD-2009-ACC9-E9FA927DC6D6}"/>
              </a:ext>
            </a:extLst>
          </p:cNvPr>
          <p:cNvSpPr txBox="1"/>
          <p:nvPr/>
        </p:nvSpPr>
        <p:spPr>
          <a:xfrm>
            <a:off x="359815" y="341053"/>
            <a:ext cx="116068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Applications: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Epigenome profiling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Transcription factors,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chromatin regulators,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non-coding RNA, and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other gene regulatory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mechanisms</a:t>
            </a:r>
          </a:p>
          <a:p>
            <a:endParaRPr lang="en-US" sz="36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302BA0-3D38-4BCD-1B08-4395556E9CB5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B0777-724C-F80F-57F4-3B98FBE1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9C5B8385-8331-EFC8-24C3-DC6F8B84AC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7288" y="1261917"/>
            <a:ext cx="7011041" cy="4834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3E05B-5B49-BF5E-2646-2CD2C94D0ADB}"/>
              </a:ext>
            </a:extLst>
          </p:cNvPr>
          <p:cNvSpPr txBox="1"/>
          <p:nvPr/>
        </p:nvSpPr>
        <p:spPr>
          <a:xfrm>
            <a:off x="359815" y="573349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Wendy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Bickmore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, 2012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Epigenomics: chromatin accessibility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46260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Regulatory elements coincide with accessible genomic sites. Multiple approaches to enrich for open chromatin determine downstream applications: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accessible peak calling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Nucleosome occupancy and positioning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TF footprinting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custom applications</a:t>
            </a:r>
          </a:p>
        </p:txBody>
      </p:sp>
      <p:pic>
        <p:nvPicPr>
          <p:cNvPr id="9" name="Picture 8" descr="A picture containing text, screenshot, computer, display&#10;&#10;Description automatically generated">
            <a:extLst>
              <a:ext uri="{FF2B5EF4-FFF2-40B4-BE49-F238E27FC236}">
                <a16:creationId xmlns:a16="http://schemas.microsoft.com/office/drawing/2014/main" id="{86891E7D-C828-FF15-0D7A-27D1EEE026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7873" y="3700079"/>
            <a:ext cx="3957174" cy="2327304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9C55A657-D709-27FA-4E89-64A1B77E41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0864" y="1313286"/>
            <a:ext cx="4975271" cy="19080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71746-B1D7-6240-6263-F69B1C2F953E}"/>
              </a:ext>
            </a:extLst>
          </p:cNvPr>
          <p:cNvSpPr txBox="1"/>
          <p:nvPr/>
        </p:nvSpPr>
        <p:spPr>
          <a:xfrm>
            <a:off x="359815" y="573349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Tsompana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 and Buck, 2014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45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Epigenomics: chromatin immunoprecipitation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551737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Protein-DNA interaction mapping identifies chromatin occupancy of specific proteins, modifications […]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Transcription factor occupancy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Pol II localization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Histone modifications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antibody is critical, </a:t>
            </a:r>
          </a:p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signal-to-noise can be a major issue</a:t>
            </a:r>
          </a:p>
          <a:p>
            <a:endParaRPr lang="en-US" sz="2400" b="1" dirty="0">
              <a:solidFill>
                <a:srgbClr val="FF0000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CUT&amp;RUN, CUT&amp;TAG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06E953-2D13-5932-F084-FB84CDABB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7704" y="1370509"/>
            <a:ext cx="3414496" cy="69731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D832A3-16CC-71FD-0CF8-18AC57F394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305" y="2371711"/>
            <a:ext cx="3940460" cy="65707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8D5231-996D-FA35-8452-0748D3C72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0179" y="3394923"/>
            <a:ext cx="1453829" cy="19263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BF4932-2925-DA6E-B6D2-81686A6384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305" y="3665230"/>
            <a:ext cx="1325069" cy="1355835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1A3E58-B3DD-1730-1104-CC0D5408750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8019" y="3794818"/>
            <a:ext cx="1325070" cy="1236594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C99A80-8ACA-6853-391E-1D17C054553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993" y="3207529"/>
            <a:ext cx="1114096" cy="48923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64C1D1-EFF6-90F6-355D-B801BC7F4C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2178" y="5383109"/>
            <a:ext cx="4798740" cy="314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16ED46-35EE-1869-3829-192C274A011C}"/>
              </a:ext>
            </a:extLst>
          </p:cNvPr>
          <p:cNvSpPr txBox="1"/>
          <p:nvPr/>
        </p:nvSpPr>
        <p:spPr>
          <a:xfrm>
            <a:off x="359815" y="573349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Blecher-Gonen et al., 2012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A011DDD-E34F-9725-E09E-216E318EAC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8429" y="3815124"/>
            <a:ext cx="1132489" cy="199104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656524-A831-5E66-810F-63454374D05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8495" y="4155931"/>
            <a:ext cx="1132489" cy="199104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9A777A-01DA-FA60-2C2B-FB69E8D6512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5725" y="4458093"/>
            <a:ext cx="1132489" cy="199104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C388FE-0F52-62F9-2C0D-7C87E26CF94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8278" y="3415904"/>
            <a:ext cx="1213945" cy="1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3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Epigenomics: DNA modifications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41194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Multiple strategies to measure DNA methylation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Bisulfite conversion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Direct detection (seq)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Affinity enrichment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75DB4019-1E83-BCE1-C1C3-33B66B0EB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7263" y="2055936"/>
            <a:ext cx="6467647" cy="287830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140992C-5E17-E4AF-6FB3-2EC74C482B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681" y="4982368"/>
            <a:ext cx="4136826" cy="751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1D529-6858-9693-7FA9-394943C7FBC7}"/>
              </a:ext>
            </a:extLst>
          </p:cNvPr>
          <p:cNvSpPr txBox="1"/>
          <p:nvPr/>
        </p:nvSpPr>
        <p:spPr>
          <a:xfrm>
            <a:off x="359815" y="573349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Lee et al., BMC Genomics,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36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Introductions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79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Epigenomics: mapping enhancers and silencers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50207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Reporter-based genomic strategies for identifying DNA elements that either enhance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or suppress RNA abundance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(e.g. STARR-seq)</a:t>
            </a:r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6904945-FAAA-FCD5-89FB-C46C32C96F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1567" y="1174102"/>
            <a:ext cx="3278065" cy="4988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77F7C-C664-3FD6-BA36-8E911A572191}"/>
              </a:ext>
            </a:extLst>
          </p:cNvPr>
          <p:cNvSpPr txBox="1"/>
          <p:nvPr/>
        </p:nvSpPr>
        <p:spPr>
          <a:xfrm>
            <a:off x="359815" y="573349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Hansen &amp; Hodges, 2022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41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Epigenomics: mapping the 3D genome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45971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Proximity ligation-based chromosome conformation capture strategies (e.g. Hi-C) uncover multiple levels of chromatin architecture  </a:t>
            </a:r>
          </a:p>
        </p:txBody>
      </p:sp>
      <p:pic>
        <p:nvPicPr>
          <p:cNvPr id="9" name="Picture 8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BAD5AEC-C88F-F25E-1548-D85510597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4056" y="1455821"/>
            <a:ext cx="2765786" cy="1973179"/>
          </a:xfrm>
          <a:prstGeom prst="rect">
            <a:avLst/>
          </a:prstGeom>
        </p:spPr>
      </p:pic>
      <p:pic>
        <p:nvPicPr>
          <p:cNvPr id="10" name="Picture 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FAA4AA6-63FA-FB68-CC5B-083D92BD1B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1725" y="1406255"/>
            <a:ext cx="2294823" cy="2125551"/>
          </a:xfrm>
          <a:prstGeom prst="rect">
            <a:avLst/>
          </a:prstGeom>
        </p:spPr>
      </p:pic>
      <p:pic>
        <p:nvPicPr>
          <p:cNvPr id="13" name="Picture 1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4D2FC6C-45E3-3A64-F7CC-5A0962F282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5169" y="3776857"/>
            <a:ext cx="2854673" cy="2452881"/>
          </a:xfrm>
          <a:prstGeom prst="rect">
            <a:avLst/>
          </a:prstGeom>
        </p:spPr>
      </p:pic>
      <p:pic>
        <p:nvPicPr>
          <p:cNvPr id="14" name="Picture 1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76EB1B6-D8D4-3612-6006-E7B985DA7B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0600" y="3776856"/>
            <a:ext cx="2294823" cy="24528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7579C9-1F59-7D05-04C5-603C949A3D5D}"/>
              </a:ext>
            </a:extLst>
          </p:cNvPr>
          <p:cNvSpPr/>
          <p:nvPr/>
        </p:nvSpPr>
        <p:spPr>
          <a:xfrm>
            <a:off x="5165169" y="1395484"/>
            <a:ext cx="186477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E12A8E-AB08-7241-B74A-63AD3549E771}"/>
              </a:ext>
            </a:extLst>
          </p:cNvPr>
          <p:cNvSpPr/>
          <p:nvPr/>
        </p:nvSpPr>
        <p:spPr>
          <a:xfrm>
            <a:off x="5160817" y="3757252"/>
            <a:ext cx="186477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6DDC9-E3BC-1B47-C9B8-7653CAB8F9CA}"/>
              </a:ext>
            </a:extLst>
          </p:cNvPr>
          <p:cNvSpPr txBox="1"/>
          <p:nvPr/>
        </p:nvSpPr>
        <p:spPr>
          <a:xfrm>
            <a:off x="359815" y="573349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Kempfer &amp; Pombo, 2020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6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many modalities of genome function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D0EEC-0D93-9B2C-11F5-F0245D7A1DBD}"/>
              </a:ext>
            </a:extLst>
          </p:cNvPr>
          <p:cNvSpPr txBox="1"/>
          <p:nvPr/>
        </p:nvSpPr>
        <p:spPr>
          <a:xfrm>
            <a:off x="359815" y="572461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eGTEX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, Nature, 2017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40F84AD-F700-D531-D5C9-BA75FBDC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007" y="1395484"/>
            <a:ext cx="7032178" cy="4254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43394-0830-5AD4-B1C2-23509AFE22B1}"/>
              </a:ext>
            </a:extLst>
          </p:cNvPr>
          <p:cNvSpPr txBox="1"/>
          <p:nvPr/>
        </p:nvSpPr>
        <p:spPr>
          <a:xfrm>
            <a:off x="359814" y="1395484"/>
            <a:ext cx="441431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Integration of multi-omics data is needed to understand the cascade from genetic and disease-associated variants and tissue-specific regulatory mechanisms to molecular and cellular phenotypes </a:t>
            </a:r>
          </a:p>
        </p:txBody>
      </p:sp>
    </p:spTree>
    <p:extLst>
      <p:ext uri="{BB962C8B-B14F-4D97-AF65-F5344CB8AC3E}">
        <p14:creationId xmlns:p14="http://schemas.microsoft.com/office/powerpoint/2010/main" val="2321062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Functional methods: the CRISPR toolkit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3" y="1395484"/>
            <a:ext cx="83221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Programming CRISPR-Cas9 beyond genome editing: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gene regulation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(activation/silencing)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epigenetic editing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chromatin engineering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RNA targeting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imaging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</a:t>
            </a:r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46FE7CF-7EF8-CF82-A472-F6E36FE329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0899" y="2285933"/>
            <a:ext cx="6950081" cy="35541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9AA4D-E7D0-A861-D2ED-77E069B937E7}"/>
              </a:ext>
            </a:extLst>
          </p:cNvPr>
          <p:cNvSpPr txBox="1"/>
          <p:nvPr/>
        </p:nvSpPr>
        <p:spPr>
          <a:xfrm>
            <a:off x="359815" y="572461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Adli, Nat.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Commun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. 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01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Functional methods: small molecule inhibitors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41194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cell permeable drugs offer rapid method to disrupt transcription, epigenetic modifiers, and “druggable” genes</a:t>
            </a:r>
          </a:p>
        </p:txBody>
      </p:sp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17FE2F3-8677-2872-C4CA-F35EF9E6FF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5630" y="1151483"/>
            <a:ext cx="5578470" cy="358142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9DE43A-BF46-A498-EE67-D975EB18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1074" y="4735455"/>
            <a:ext cx="5403401" cy="1445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5CBA1-3ADC-A314-0B1A-2B03490D0CAC}"/>
              </a:ext>
            </a:extLst>
          </p:cNvPr>
          <p:cNvSpPr txBox="1"/>
          <p:nvPr/>
        </p:nvSpPr>
        <p:spPr>
          <a:xfrm>
            <a:off x="359815" y="572461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Dawson &amp;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Kouzarides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, 2012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78CAB-9F76-298B-8A87-0C116A18C175}"/>
              </a:ext>
            </a:extLst>
          </p:cNvPr>
          <p:cNvSpPr txBox="1"/>
          <p:nvPr/>
        </p:nvSpPr>
        <p:spPr>
          <a:xfrm>
            <a:off x="359814" y="533718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Dowdy, 2017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35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83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Large-scale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 databases … the </a:t>
            </a:r>
            <a:r>
              <a:rPr lang="en-US" sz="35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vast data</a:t>
            </a:r>
            <a:endParaRPr lang="en-US" sz="3600" b="1" dirty="0">
              <a:solidFill>
                <a:srgbClr val="FF0000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7951521" y="1598121"/>
            <a:ext cx="367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Cancer Genome </a:t>
            </a:r>
          </a:p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Atlas (TCGA)</a:t>
            </a:r>
          </a:p>
        </p:txBody>
      </p:sp>
      <p:pic>
        <p:nvPicPr>
          <p:cNvPr id="9" name="Picture 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A24E6CF-9195-771C-99CA-9FAF0586FF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479" y="2453489"/>
            <a:ext cx="3252961" cy="2803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744E79-3DB7-1A22-59C0-724B9887F142}"/>
              </a:ext>
            </a:extLst>
          </p:cNvPr>
          <p:cNvSpPr txBox="1"/>
          <p:nvPr/>
        </p:nvSpPr>
        <p:spPr>
          <a:xfrm>
            <a:off x="4140887" y="1603569"/>
            <a:ext cx="367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Genotype-Tissue Expression (GTEX)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8B358-BACC-B8EA-51E5-8318C9A60595}"/>
              </a:ext>
            </a:extLst>
          </p:cNvPr>
          <p:cNvSpPr txBox="1"/>
          <p:nvPr/>
        </p:nvSpPr>
        <p:spPr>
          <a:xfrm>
            <a:off x="452034" y="1598121"/>
            <a:ext cx="367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Encyclopedia of DNA</a:t>
            </a:r>
          </a:p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Elements (ENCODE)</a:t>
            </a:r>
          </a:p>
        </p:txBody>
      </p:sp>
      <p:pic>
        <p:nvPicPr>
          <p:cNvPr id="13" name="Picture 12" descr="A picture containing text, screenshot, computer, computer&#10;&#10;Description automatically generated">
            <a:extLst>
              <a:ext uri="{FF2B5EF4-FFF2-40B4-BE49-F238E27FC236}">
                <a16:creationId xmlns:a16="http://schemas.microsoft.com/office/drawing/2014/main" id="{DA293D9A-1B51-32C5-F835-7068D58A3D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426" y="2807300"/>
            <a:ext cx="3045078" cy="2250818"/>
          </a:xfrm>
          <a:prstGeom prst="rect">
            <a:avLst/>
          </a:prstGeom>
        </p:spPr>
      </p:pic>
      <p:pic>
        <p:nvPicPr>
          <p:cNvPr id="1030" name="Picture 6" descr="The Cancer Genome Atlas Pan-Cancer analysis project | Nature Genetics">
            <a:extLst>
              <a:ext uri="{FF2B5EF4-FFF2-40B4-BE49-F238E27FC236}">
                <a16:creationId xmlns:a16="http://schemas.microsoft.com/office/drawing/2014/main" id="{FF1ABA52-4D93-3A7E-02F5-446CCF8B4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8187" y="2608801"/>
            <a:ext cx="3605872" cy="264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90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83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Large-scale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 databases </a:t>
            </a:r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… the </a:t>
            </a:r>
            <a:r>
              <a:rPr lang="en-US" sz="36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vast data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8B358-BACC-B8EA-51E5-8318C9A60595}"/>
              </a:ext>
            </a:extLst>
          </p:cNvPr>
          <p:cNvSpPr txBox="1"/>
          <p:nvPr/>
        </p:nvSpPr>
        <p:spPr>
          <a:xfrm>
            <a:off x="452034" y="1598121"/>
            <a:ext cx="367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Encyclopedia of DNA</a:t>
            </a:r>
          </a:p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Elements (ENCODE)</a:t>
            </a:r>
          </a:p>
        </p:txBody>
      </p:sp>
      <p:pic>
        <p:nvPicPr>
          <p:cNvPr id="13" name="Picture 12" descr="A picture containing text, screenshot, computer, computer&#10;&#10;Description automatically generated">
            <a:extLst>
              <a:ext uri="{FF2B5EF4-FFF2-40B4-BE49-F238E27FC236}">
                <a16:creationId xmlns:a16="http://schemas.microsoft.com/office/drawing/2014/main" id="{DA293D9A-1B51-32C5-F835-7068D58A3D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426" y="2807300"/>
            <a:ext cx="3045078" cy="22508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A52D15-D0DC-6C4D-4255-BAA2BE246DEC}"/>
              </a:ext>
            </a:extLst>
          </p:cNvPr>
          <p:cNvSpPr/>
          <p:nvPr/>
        </p:nvSpPr>
        <p:spPr>
          <a:xfrm>
            <a:off x="240632" y="1434164"/>
            <a:ext cx="3884347" cy="397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3DFA9-8D35-0DAE-6081-482200587602}"/>
              </a:ext>
            </a:extLst>
          </p:cNvPr>
          <p:cNvSpPr txBox="1"/>
          <p:nvPr/>
        </p:nvSpPr>
        <p:spPr>
          <a:xfrm>
            <a:off x="4192356" y="1443789"/>
            <a:ext cx="74254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Multi-omic profiles of </a:t>
            </a:r>
          </a:p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DNA-RNA binding proteins (DRBPs)</a:t>
            </a:r>
          </a:p>
          <a:p>
            <a:pPr algn="ctr"/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CRISPRi RNA-seq + ChIP-seq + eCLIP-seq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D55AE3-B587-C485-7FC5-CCA971593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554818"/>
              </p:ext>
            </p:extLst>
          </p:nvPr>
        </p:nvGraphicFramePr>
        <p:xfrm>
          <a:off x="6250122" y="3330563"/>
          <a:ext cx="825500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73998493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HNRNPK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07731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HNRNPL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91615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HNRNPUL1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04688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PTBP1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8280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PCBP1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50665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PCBP2</a:t>
                      </a:r>
                      <a:endParaRPr lang="en-US" sz="1200" b="0" i="0" u="none" strike="noStrike">
                        <a:solidFill>
                          <a:srgbClr val="806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83023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SRSF1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6966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SRSF9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36806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SRSF7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9755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SFPQ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25906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PRPF4</a:t>
                      </a:r>
                      <a:endParaRPr lang="en-US" sz="1200" b="0" i="0" u="none" strike="noStrike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39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U2AF2</a:t>
                      </a:r>
                      <a:endParaRPr lang="en-US" sz="1200" b="0" i="0" u="none" strike="noStrike" dirty="0">
                        <a:solidFill>
                          <a:srgbClr val="833C0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24951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A1F8BDD-103C-7BD1-5D56-8797F98D5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313958"/>
              </p:ext>
            </p:extLst>
          </p:nvPr>
        </p:nvGraphicFramePr>
        <p:xfrm>
          <a:off x="7241523" y="3325329"/>
          <a:ext cx="825500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615302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SAFB</a:t>
                      </a:r>
                      <a:endParaRPr lang="en-US" sz="1200" b="0" i="0" u="none" strike="noStrike">
                        <a:solidFill>
                          <a:srgbClr val="37562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53643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SAFB2</a:t>
                      </a:r>
                      <a:endParaRPr lang="en-US" sz="1200" b="0" i="0" u="none" strike="noStrike">
                        <a:solidFill>
                          <a:srgbClr val="37562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51255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MATR3</a:t>
                      </a:r>
                      <a:endParaRPr lang="en-US" sz="1200" b="0" i="0" u="none" strike="noStrike">
                        <a:solidFill>
                          <a:srgbClr val="37562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9869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POLR2G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5097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GT2F1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61263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HLTF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4054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BLAF1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414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NKRF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71456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RBM15</a:t>
                      </a:r>
                      <a:endParaRPr lang="en-US" sz="12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86203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FUS</a:t>
                      </a:r>
                      <a:endParaRPr lang="en-US" sz="12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03107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EWSR1</a:t>
                      </a:r>
                      <a:endParaRPr lang="en-US" sz="12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70317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TAF15</a:t>
                      </a:r>
                      <a:endParaRPr lang="en-US" sz="12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81624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A5834CE-3E0B-E6D1-44DE-20176EA6F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402190"/>
              </p:ext>
            </p:extLst>
          </p:nvPr>
        </p:nvGraphicFramePr>
        <p:xfrm>
          <a:off x="8281057" y="3336758"/>
          <a:ext cx="1121808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808">
                  <a:extLst>
                    <a:ext uri="{9D8B030D-6E8A-4147-A177-3AD203B41FA5}">
                      <a16:colId xmlns:a16="http://schemas.microsoft.com/office/drawing/2014/main" val="33112206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ZC3H11A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77011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ZC3H8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7991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RBM22 (ZC3H16)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54041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ZNF622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87609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ZNF800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81366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RBM22</a:t>
                      </a:r>
                      <a:endParaRPr lang="en-US" sz="12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7099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NONO</a:t>
                      </a:r>
                      <a:endParaRPr lang="en-US" sz="12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6212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TARDBP</a:t>
                      </a:r>
                      <a:endParaRPr lang="en-US" sz="12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7039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LARP7</a:t>
                      </a:r>
                      <a:endParaRPr lang="en-US" sz="12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93119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KHSRP (FUBP2)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6641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FUBP3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80355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HNRNPK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1124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771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4" y="341053"/>
            <a:ext cx="1147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Our mission: DNA-RNA binding protein exploration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5CEA2-F105-BB34-33BE-D8361401D703}"/>
              </a:ext>
            </a:extLst>
          </p:cNvPr>
          <p:cNvSpPr txBox="1"/>
          <p:nvPr/>
        </p:nvSpPr>
        <p:spPr>
          <a:xfrm>
            <a:off x="359814" y="1395484"/>
            <a:ext cx="107573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Which genes are sensitive to DRBP silencing?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Are they directly targeted at the DNA and/or RNA level?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How are DRBPs themselves regulated at the gene level?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</a:t>
            </a:r>
          </a:p>
        </p:txBody>
      </p:sp>
      <p:pic>
        <p:nvPicPr>
          <p:cNvPr id="7" name="Picture 6" descr="Application, Word&#10;&#10;Description automatically generated">
            <a:extLst>
              <a:ext uri="{FF2B5EF4-FFF2-40B4-BE49-F238E27FC236}">
                <a16:creationId xmlns:a16="http://schemas.microsoft.com/office/drawing/2014/main" id="{098A6D14-507F-4C40-B86F-BBFE7143F9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5140" y="2982687"/>
            <a:ext cx="5240981" cy="294438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8CF51C-0BA1-D307-FA31-538CEFB484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0361" y="3223716"/>
            <a:ext cx="2974690" cy="2298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1EB37-D748-6C80-8FAC-DC5834057D66}"/>
              </a:ext>
            </a:extLst>
          </p:cNvPr>
          <p:cNvSpPr txBox="1"/>
          <p:nvPr/>
        </p:nvSpPr>
        <p:spPr>
          <a:xfrm>
            <a:off x="359814" y="533718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Hudson &amp;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Ortlund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, 2014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60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Course philosophy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4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11688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Course outline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3AA5121-768D-E642-F4AB-FE6B3F21B5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1880" y="1701671"/>
            <a:ext cx="6429677" cy="3454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83A91-7613-AD5E-42F1-ECC613F1AF35}"/>
              </a:ext>
            </a:extLst>
          </p:cNvPr>
          <p:cNvSpPr txBox="1"/>
          <p:nvPr/>
        </p:nvSpPr>
        <p:spPr>
          <a:xfrm>
            <a:off x="359814" y="1395484"/>
            <a:ext cx="57361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Part I. Introductions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Linux/Biocluster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Sequencing technology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Data retrieval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Programming in R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9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My background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6A2CC80-4B08-ECDB-0EA3-A904E2838A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762" y="2642688"/>
            <a:ext cx="1889470" cy="3219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8D36D-6527-8E42-6554-3498E279C8E3}"/>
              </a:ext>
            </a:extLst>
          </p:cNvPr>
          <p:cNvSpPr txBox="1"/>
          <p:nvPr/>
        </p:nvSpPr>
        <p:spPr>
          <a:xfrm>
            <a:off x="319167" y="1549487"/>
            <a:ext cx="35576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insulator regulatory function (e.g. CTCF)</a:t>
            </a:r>
          </a:p>
          <a:p>
            <a:pPr algn="ctr"/>
            <a:endParaRPr lang="en-US" sz="24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algn="just"/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9A089-8F08-08C5-1C22-693179A4474E}"/>
              </a:ext>
            </a:extLst>
          </p:cNvPr>
          <p:cNvSpPr txBox="1"/>
          <p:nvPr/>
        </p:nvSpPr>
        <p:spPr>
          <a:xfrm>
            <a:off x="4092799" y="1549486"/>
            <a:ext cx="3557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long-range</a:t>
            </a:r>
          </a:p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chromatin interactions</a:t>
            </a:r>
          </a:p>
          <a:p>
            <a:pPr algn="just"/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5A59C-BE40-D9BC-AEFB-50040B7EAF8F}"/>
              </a:ext>
            </a:extLst>
          </p:cNvPr>
          <p:cNvSpPr txBox="1"/>
          <p:nvPr/>
        </p:nvSpPr>
        <p:spPr>
          <a:xfrm>
            <a:off x="8103950" y="1549487"/>
            <a:ext cx="3557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Pol III transcription,</a:t>
            </a:r>
          </a:p>
          <a:p>
            <a:pPr algn="ctr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small RNA function</a:t>
            </a:r>
          </a:p>
          <a:p>
            <a:pPr algn="just"/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96EF197-7DA4-519D-6E87-4C3E527CC6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9437" y="2498308"/>
            <a:ext cx="3132787" cy="3119089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0AC12737-7EDA-8D11-291F-B5CBD9F674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234" y="2705607"/>
            <a:ext cx="2779802" cy="29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02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11688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Course outline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3A91-7613-AD5E-42F1-ECC613F1AF35}"/>
              </a:ext>
            </a:extLst>
          </p:cNvPr>
          <p:cNvSpPr txBox="1"/>
          <p:nvPr/>
        </p:nvSpPr>
        <p:spPr>
          <a:xfrm>
            <a:off x="359814" y="1395484"/>
            <a:ext cx="68302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Part II. Application: RNA-seq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Data processing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Differential analysis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Data visualization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Functional enrichment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analysis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9117B-73E2-CDE9-862A-FC87AB9B0F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022" y="1838425"/>
            <a:ext cx="6458778" cy="43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28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11688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Course outline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3A91-7613-AD5E-42F1-ECC613F1AF35}"/>
              </a:ext>
            </a:extLst>
          </p:cNvPr>
          <p:cNvSpPr txBox="1"/>
          <p:nvPr/>
        </p:nvSpPr>
        <p:spPr>
          <a:xfrm>
            <a:off x="359813" y="1395484"/>
            <a:ext cx="101317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Part III. Application: Epigenomics (towards function)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Data analysis continued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Multi-omic integration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Interpretation, hypothesis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generation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2AA98-9BBB-8A74-E9A2-54BE0A771B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9822" y="2286049"/>
            <a:ext cx="6458778" cy="35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57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11688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Course outline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3A91-7613-AD5E-42F1-ECC613F1AF35}"/>
              </a:ext>
            </a:extLst>
          </p:cNvPr>
          <p:cNvSpPr txBox="1"/>
          <p:nvPr/>
        </p:nvSpPr>
        <p:spPr>
          <a:xfrm>
            <a:off x="359813" y="1395484"/>
            <a:ext cx="101317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Part IV. Application: Epigenomics (regulation)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Expanded survey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of genomics methods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Integration of epigenomic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data to identify putative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gene regulatory 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mechanisms 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Synthesis of function and</a:t>
            </a: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 regulation of DRBPs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223C9B-FA3B-A9A5-2B6F-89F11DC020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4660" y="2046956"/>
            <a:ext cx="6589140" cy="39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4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Course resources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6F15B5-39FC-7269-C8B9-51FF2B6BA3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080" y="1853551"/>
            <a:ext cx="5101488" cy="4094330"/>
          </a:xfrm>
          <a:prstGeom prst="rect">
            <a:avLst/>
          </a:prstGeom>
        </p:spPr>
      </p:pic>
      <p:pic>
        <p:nvPicPr>
          <p:cNvPr id="1026" name="Picture 2" descr="Slack logo 2019">
            <a:extLst>
              <a:ext uri="{FF2B5EF4-FFF2-40B4-BE49-F238E27FC236}">
                <a16:creationId xmlns:a16="http://schemas.microsoft.com/office/drawing/2014/main" id="{7118270F-F06E-731C-2313-DC5A03518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93554" y="2071914"/>
            <a:ext cx="2702446" cy="70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A0D19-24DF-2568-AA22-227C5A15CB3E}"/>
              </a:ext>
            </a:extLst>
          </p:cNvPr>
          <p:cNvSpPr txBox="1"/>
          <p:nvPr/>
        </p:nvSpPr>
        <p:spPr>
          <a:xfrm>
            <a:off x="1670001" y="1298055"/>
            <a:ext cx="4143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MCB545 Slack Channel</a:t>
            </a: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84E55D-A12E-1F8E-50D6-0F8D108F7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07030" y="1298055"/>
            <a:ext cx="2757980" cy="40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9C1C95-2D79-B12A-4BE9-FC6CDAC354AD}"/>
              </a:ext>
            </a:extLst>
          </p:cNvPr>
          <p:cNvSpPr txBox="1"/>
          <p:nvPr/>
        </p:nvSpPr>
        <p:spPr>
          <a:xfrm>
            <a:off x="6775037" y="6038716"/>
            <a:ext cx="5531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https://</a:t>
            </a:r>
            <a:r>
              <a:rPr lang="en-US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compgenomr.github.io</a:t>
            </a:r>
            <a:r>
              <a:rPr lang="en-US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/book/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93043D-7777-BCD2-DCC5-E1B11CC8B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21050" y="1762714"/>
            <a:ext cx="3014236" cy="40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58989F-87BB-5F16-8C7C-44873929609C}"/>
              </a:ext>
            </a:extLst>
          </p:cNvPr>
          <p:cNvSpPr txBox="1"/>
          <p:nvPr/>
        </p:nvSpPr>
        <p:spPr>
          <a:xfrm>
            <a:off x="1928834" y="6038716"/>
            <a:ext cx="5531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https://</a:t>
            </a:r>
            <a:r>
              <a:rPr lang="en-US" b="1" dirty="0" err="1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www.slack.com</a:t>
            </a:r>
            <a:endParaRPr lang="en-US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940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Course grades, expectations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0D8CBB-3309-4A86-1F2C-A352C10AF1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758" y="2000998"/>
            <a:ext cx="9356483" cy="26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0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Is this class for you?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56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969183" y="2570698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Questions?</a:t>
            </a:r>
            <a:endParaRPr lang="en-US" sz="2800" dirty="0">
              <a:solidFill>
                <a:schemeClr val="accent2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4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Introductions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3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Week 1 </a:t>
            </a:r>
            <a:r>
              <a:rPr lang="en-US" sz="2800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(January 18</a:t>
            </a:r>
            <a:r>
              <a:rPr lang="en-US" sz="2800" baseline="30000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</a:t>
            </a:r>
            <a:r>
              <a:rPr lang="en-US" sz="2800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, 2023)</a:t>
            </a:r>
          </a:p>
          <a:p>
            <a:endParaRPr lang="en-US" sz="35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Intro to genomics; Course overview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4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</a:t>
            </a:r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DA0A69C8-A0F2-7970-DF57-9350B61D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0864" y="1484952"/>
            <a:ext cx="4963435" cy="4229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957C72-8D6A-87AC-474E-A6A2F78A5E24}"/>
              </a:ext>
            </a:extLst>
          </p:cNvPr>
          <p:cNvSpPr txBox="1"/>
          <p:nvPr/>
        </p:nvSpPr>
        <p:spPr>
          <a:xfrm>
            <a:off x="359815" y="537304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Devanagari MT" panose="02000500020000000000" pitchFamily="2" charset="0"/>
              </a:rPr>
              <a:t>NHGRI (genome.gov)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2198C-740A-35D6-1972-28CA6B56DED5}"/>
              </a:ext>
            </a:extLst>
          </p:cNvPr>
          <p:cNvSpPr txBox="1"/>
          <p:nvPr/>
        </p:nvSpPr>
        <p:spPr>
          <a:xfrm>
            <a:off x="359815" y="1395484"/>
            <a:ext cx="47866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Interdisciplinary field</a:t>
            </a:r>
          </a:p>
          <a:p>
            <a:pPr algn="just"/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algn="just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structure, function, evolution,</a:t>
            </a:r>
          </a:p>
          <a:p>
            <a:pPr algn="just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mapping, editing[..] of genomes</a:t>
            </a:r>
          </a:p>
          <a:p>
            <a:pPr algn="just"/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pPr algn="just"/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the study of genes (and gene products), including interact-ions with other genes and with the environment</a:t>
            </a:r>
          </a:p>
          <a:p>
            <a:pPr algn="just"/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2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2F912A-7FAD-2009-ACC9-E9FA927DC6D6}"/>
              </a:ext>
            </a:extLst>
          </p:cNvPr>
          <p:cNvSpPr txBox="1"/>
          <p:nvPr/>
        </p:nvSpPr>
        <p:spPr>
          <a:xfrm>
            <a:off x="4602820" y="588512"/>
            <a:ext cx="1075875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</a:t>
            </a:r>
          </a:p>
          <a:p>
            <a:endParaRPr lang="en-US" sz="15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E7724E-B6B4-56F6-CA84-48C7784A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199D3-3078-91A2-F687-3EA90B9D508D}"/>
              </a:ext>
            </a:extLst>
          </p:cNvPr>
          <p:cNvSpPr txBox="1"/>
          <p:nvPr/>
        </p:nvSpPr>
        <p:spPr>
          <a:xfrm>
            <a:off x="5086794" y="3605400"/>
            <a:ext cx="626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pharmaco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8E5E5-979D-7E59-F699-555BB0877893}"/>
              </a:ext>
            </a:extLst>
          </p:cNvPr>
          <p:cNvSpPr txBox="1"/>
          <p:nvPr/>
        </p:nvSpPr>
        <p:spPr>
          <a:xfrm>
            <a:off x="5401962" y="2009513"/>
            <a:ext cx="626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comparative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E3DD93-80B6-E628-CB88-3011DEF59790}"/>
              </a:ext>
            </a:extLst>
          </p:cNvPr>
          <p:cNvSpPr txBox="1"/>
          <p:nvPr/>
        </p:nvSpPr>
        <p:spPr>
          <a:xfrm>
            <a:off x="523032" y="1495773"/>
            <a:ext cx="626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structural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5B190-9219-33C1-D881-9B72DAC7BE69}"/>
              </a:ext>
            </a:extLst>
          </p:cNvPr>
          <p:cNvSpPr txBox="1"/>
          <p:nvPr/>
        </p:nvSpPr>
        <p:spPr>
          <a:xfrm>
            <a:off x="1079015" y="4097847"/>
            <a:ext cx="626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epi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01A8F-55CB-9B36-9D2D-3BCB6B6E761A}"/>
              </a:ext>
            </a:extLst>
          </p:cNvPr>
          <p:cNvSpPr txBox="1"/>
          <p:nvPr/>
        </p:nvSpPr>
        <p:spPr>
          <a:xfrm>
            <a:off x="6223147" y="4715896"/>
            <a:ext cx="626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meta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AE0FB-D5C1-FD82-49D8-CA789F2DD243}"/>
              </a:ext>
            </a:extLst>
          </p:cNvPr>
          <p:cNvSpPr txBox="1"/>
          <p:nvPr/>
        </p:nvSpPr>
        <p:spPr>
          <a:xfrm>
            <a:off x="1215030" y="2741203"/>
            <a:ext cx="626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Helvetica" pitchFamily="2" charset="0"/>
                <a:cs typeface="Devanagari MT" panose="02000500020000000000" pitchFamily="2" charset="0"/>
              </a:rPr>
              <a:t>functional genomics</a:t>
            </a:r>
            <a:endParaRPr lang="en-US" sz="3500" b="1" dirty="0">
              <a:solidFill>
                <a:schemeClr val="accent2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3371F-3172-5C44-C3F6-A9E4CAF7E251}"/>
              </a:ext>
            </a:extLst>
          </p:cNvPr>
          <p:cNvSpPr txBox="1"/>
          <p:nvPr/>
        </p:nvSpPr>
        <p:spPr>
          <a:xfrm>
            <a:off x="838364" y="5503226"/>
            <a:ext cx="626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computational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genomics</a:t>
            </a:r>
          </a:p>
        </p:txBody>
      </p:sp>
    </p:spTree>
    <p:extLst>
      <p:ext uri="{BB962C8B-B14F-4D97-AF65-F5344CB8AC3E}">
        <p14:creationId xmlns:p14="http://schemas.microsoft.com/office/powerpoint/2010/main" val="129088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34FED-EABA-5455-8011-74A678028509}"/>
              </a:ext>
            </a:extLst>
          </p:cNvPr>
          <p:cNvSpPr txBox="1"/>
          <p:nvPr/>
        </p:nvSpPr>
        <p:spPr>
          <a:xfrm>
            <a:off x="359815" y="341053"/>
            <a:ext cx="11302098" cy="875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   </a:t>
            </a:r>
            <a:r>
              <a:rPr lang="en-US" sz="35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Functional genomics</a:t>
            </a:r>
            <a:endParaRPr lang="en-US" sz="2800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5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Definitions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“the study of how genes and intergenic regions […] contribute to different biological processes” (EMBL)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“A branch that integrates molecular biology and cell biology studies, and deals with the whole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Devanagari MT" panose="02000500020000000000" pitchFamily="2" charset="0"/>
              </a:rPr>
              <a:t>structure, function, and regulation of gene </a:t>
            </a:r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in contrast to gene-by-gene approaches of classical molecular biology”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r>
              <a:rPr lang="en-US" sz="2400" b="1" dirty="0">
                <a:solidFill>
                  <a:srgbClr val="11294B"/>
                </a:solidFill>
                <a:latin typeface="Helvetica" pitchFamily="2" charset="0"/>
                <a:cs typeface="Devanagari MT" panose="02000500020000000000" pitchFamily="2" charset="0"/>
              </a:rPr>
              <a:t>“the study of how the genome, transcripts, proteins, and metabolites work together to produce a particular phenotype”</a:t>
            </a: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24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  <a:p>
            <a:endParaRPr lang="en-US" sz="3600" b="1" dirty="0">
              <a:solidFill>
                <a:srgbClr val="11294B"/>
              </a:solidFill>
              <a:latin typeface="Helvetica" pitchFamily="2" charset="0"/>
              <a:cs typeface="Devanagari MT" panose="0200050002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7F2-5588-7F6F-F671-AF99E99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0499-CF06-2F4B-8A07-138BFE86E085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C407F-9518-3338-F71B-761A05709A71}"/>
              </a:ext>
            </a:extLst>
          </p:cNvPr>
          <p:cNvSpPr/>
          <p:nvPr/>
        </p:nvSpPr>
        <p:spPr>
          <a:xfrm>
            <a:off x="468143" y="483705"/>
            <a:ext cx="198783" cy="337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42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11246</TotalTime>
  <Words>1535</Words>
  <Application>Microsoft Macintosh PowerPoint</Application>
  <PresentationFormat>Widescreen</PresentationFormat>
  <Paragraphs>467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VanBortle, Kevin Thomas</dc:creator>
  <cp:lastModifiedBy>VanBortle, Kevin Thomas</cp:lastModifiedBy>
  <cp:revision>30</cp:revision>
  <dcterms:created xsi:type="dcterms:W3CDTF">2023-01-06T22:39:01Z</dcterms:created>
  <dcterms:modified xsi:type="dcterms:W3CDTF">2023-01-19T18:19:20Z</dcterms:modified>
</cp:coreProperties>
</file>